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73" r:id="rId3"/>
    <p:sldId id="274" r:id="rId4"/>
    <p:sldId id="283" r:id="rId5"/>
    <p:sldId id="277" r:id="rId6"/>
    <p:sldId id="267" r:id="rId7"/>
    <p:sldId id="270" r:id="rId8"/>
    <p:sldId id="281" r:id="rId9"/>
    <p:sldId id="278" r:id="rId10"/>
    <p:sldId id="284" r:id="rId11"/>
    <p:sldId id="285" r:id="rId12"/>
    <p:sldId id="272" r:id="rId13"/>
    <p:sldId id="287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66CA6-F36D-4B29-868B-A75B42720D85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E15B-6ECF-409D-9946-C75FF02B1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onsultant.ru/document/cons_doc_LAW_137011/eb571f594429373b3729d2bfdee22b19e532b3c7/#dst1000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40174/168256bdcb9538e86c8375f663d57802eac03dcf/" TargetMode="External"/><Relationship Id="rId2" Type="http://schemas.openxmlformats.org/officeDocument/2006/relationships/hyperlink" Target="https://www.consultant.ru/document/cons_doc_LAW_474690/c1b9649c29900955d81a536e2e178f4df112bf03/#dst1000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Школьный спортивный клу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35454"/>
            <a:ext cx="5040560" cy="322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72816"/>
            <a:ext cx="8892480" cy="237626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Liberation Serif" pitchFamily="18" charset="0"/>
              </a:rPr>
              <a:t>«Анализ деятельности муниципального Ресурсного центра методического сопровождения и развития школьного спорта»</a:t>
            </a:r>
            <a:endParaRPr lang="ru-RU" sz="4000" b="1" dirty="0">
              <a:latin typeface="Liberation Serif" pitchFamily="18" charset="0"/>
            </a:endParaRPr>
          </a:p>
        </p:txBody>
      </p:sp>
      <p:sp>
        <p:nvSpPr>
          <p:cNvPr id="10242" name="AutoShape 2" descr="Спортивный клуб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Спортивный клуб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Спортивный клуб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Спортивный клуб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Спортивный клуб |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55576" y="188640"/>
            <a:ext cx="77724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all" spc="-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Августовская педагогическая конференция работников муниципальный</a:t>
            </a:r>
            <a:r>
              <a:rPr kumimoji="0" lang="ru-RU" sz="1600" b="0" i="0" u="none" strike="noStrike" kern="1200" cap="all" spc="-8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 образовательных организаций Артемовского городского </a:t>
            </a:r>
            <a:r>
              <a:rPr lang="ru-RU" sz="1600" cap="all" spc="-80" dirty="0" smtClean="0">
                <a:latin typeface="Liberation Serif" pitchFamily="18" charset="0"/>
                <a:ea typeface="+mj-ea"/>
                <a:cs typeface="+mj-cs"/>
              </a:rPr>
              <a:t>округа «Воспитать человека: профессионально-ценностный компонент»</a:t>
            </a:r>
          </a:p>
          <a:p>
            <a:pPr algn="ctr">
              <a:spcBef>
                <a:spcPct val="0"/>
              </a:spcBef>
            </a:pPr>
            <a:r>
              <a:rPr kumimoji="0" lang="ru-RU" sz="1600" b="0" i="0" u="none" strike="noStrike" kern="1200" cap="all" spc="-8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Секция «здоровый образ жизни»</a:t>
            </a:r>
            <a:endParaRPr kumimoji="0" lang="ru-RU" sz="4000" b="0" i="0" u="none" strike="noStrike" kern="1200" cap="all" spc="-8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9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портсмен и спортивное снаряжение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 t="12817" b="18252"/>
          <a:stretch>
            <a:fillRect/>
          </a:stretch>
        </p:blipFill>
        <p:spPr bwMode="auto">
          <a:xfrm>
            <a:off x="7092280" y="5057800"/>
            <a:ext cx="1739677" cy="1800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8280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Направления деятельности ШСК </a:t>
            </a:r>
            <a:r>
              <a:rPr lang="ru-RU" sz="2400" b="1" dirty="0" err="1" smtClean="0">
                <a:latin typeface="Liberation Serif" pitchFamily="18" charset="0"/>
              </a:rPr>
              <a:t>аго</a:t>
            </a:r>
            <a:r>
              <a:rPr lang="ru-RU" sz="2400" b="1" dirty="0" smtClean="0">
                <a:latin typeface="Liberation Serif" pitchFamily="18" charset="0"/>
              </a:rPr>
              <a:t/>
            </a:r>
            <a:br>
              <a:rPr lang="ru-RU" sz="2400" b="1" dirty="0" smtClean="0">
                <a:latin typeface="Liberation Serif" pitchFamily="18" charset="0"/>
              </a:rPr>
            </a:br>
            <a:r>
              <a:rPr lang="ru-RU" sz="2400" b="1" dirty="0" smtClean="0">
                <a:latin typeface="Liberation Serif" pitchFamily="18" charset="0"/>
              </a:rPr>
              <a:t>за 2023-2024 учебный год</a:t>
            </a:r>
            <a:endParaRPr lang="ru-RU" sz="2400" b="1" dirty="0">
              <a:latin typeface="Liberation Serif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4056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проведение спортивно-массовых мероприятий в рамках календарного плана на учебный год;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внутренний </a:t>
            </a:r>
            <a:r>
              <a:rPr lang="ru-RU" b="0" dirty="0" err="1" smtClean="0">
                <a:latin typeface="Liberation Serif" pitchFamily="18" charset="0"/>
              </a:rPr>
              <a:t>брейдинг</a:t>
            </a:r>
            <a:r>
              <a:rPr lang="ru-RU" b="0" dirty="0" smtClean="0">
                <a:latin typeface="Liberation Serif" pitchFamily="18" charset="0"/>
              </a:rPr>
              <a:t> ШСК (стенд, флаг, наградная атрибутика с логотипом ШСК, специализированная форма, социальные сети);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образовательно-просветительские мероприятия для сотрудников, активистов и спортсменов  - беседы о профилактике травматизма, здоровом образе жизни, </a:t>
            </a:r>
            <a:r>
              <a:rPr lang="ru-RU" b="0" dirty="0" err="1" smtClean="0">
                <a:latin typeface="Liberation Serif" pitchFamily="18" charset="0"/>
              </a:rPr>
              <a:t>антидопинге</a:t>
            </a:r>
            <a:r>
              <a:rPr lang="ru-RU" b="0" dirty="0" smtClean="0">
                <a:latin typeface="Liberation Serif" pitchFamily="18" charset="0"/>
              </a:rPr>
              <a:t>, судейские семинары для педагогов;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взаимодействие с социальными партнерами (федерации по видам спорта, учреждения спорта и образования, клубы по месту жительства и поселковые клубы досуга;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популяризация деятельности клуба на информационных ресурсах МОО (сайт, </a:t>
            </a:r>
            <a:r>
              <a:rPr lang="ru-RU" b="0" dirty="0" err="1" smtClean="0">
                <a:latin typeface="Liberation Serif" pitchFamily="18" charset="0"/>
              </a:rPr>
              <a:t>госпаблики</a:t>
            </a:r>
            <a:r>
              <a:rPr lang="ru-RU" b="0" dirty="0" smtClean="0">
                <a:latin typeface="Liberation Serif" pitchFamily="18" charset="0"/>
              </a:rPr>
              <a:t>);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Повышение квалификации и руководителей сотрудников ШСК (КПК, семинары, вебинары);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Обобщение опыта  работы по развитию ШСК (ММО учителей ФК, научно-практические конференции, вебинары)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участие в мероприятиях для ШСК.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383063" cy="656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52718"/>
            <a:ext cx="6336704" cy="82801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Liberation Serif" pitchFamily="18" charset="0"/>
              </a:rPr>
              <a:t>Направления деятельности ресурсного центра на 2024-2025 учебный год:</a:t>
            </a:r>
            <a:endParaRPr lang="ru-RU" sz="2000" b="1" dirty="0"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Liberation Serif" pitchFamily="18" charset="0"/>
              </a:rPr>
              <a:t> </a:t>
            </a:r>
            <a:r>
              <a:rPr lang="ru-RU" b="0" dirty="0" smtClean="0">
                <a:latin typeface="Liberation Serif" pitchFamily="18" charset="0"/>
              </a:rPr>
              <a:t>методическое сопровождение развития школьного спорта, в том числе деятельности школьных спортивных клубов;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latin typeface="Liberation Serif" pitchFamily="18" charset="0"/>
              </a:rPr>
              <a:t> разработка методической и иной документации в области развития школьного спорта, в том числе деятельности школьных спортивных клубов (регламенты, положения по организации и проведению всероссийских конкурсов, акций для различных типов образовательных организаций, обучающихся всех уровней образования) методическое и экспертное сопровождение;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latin typeface="Liberation Serif" pitchFamily="18" charset="0"/>
              </a:rPr>
              <a:t> осуществление методической и консультативной помощи по вопросам, отнесенным к направлениям деятельности ШСК: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latin typeface="Liberation Serif" pitchFamily="18" charset="0"/>
              </a:rPr>
              <a:t> подготовка рекомендации по проведению различных мероприятий (фестивалей, конкурсов, смотров).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latin typeface="Liberation Serif" pitchFamily="18" charset="0"/>
              </a:rPr>
              <a:t> участие в обобщении практики применения законодательства Российской Федерации, касающейся школьного спорта.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latin typeface="Liberation Serif" pitchFamily="18" charset="0"/>
              </a:rPr>
              <a:t> изучение и трансляция передового отечественного и зарубежного педагогического опыта работы в области развития школьного спорта в Российской Федерации, в том числе деятельности школьных спортивных клубов.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latin typeface="Liberation Serif" pitchFamily="18" charset="0"/>
              </a:rPr>
              <a:t>составление справочно-аналитических материалов по итогам работы ШСК.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latin typeface="Liberation Serif" pitchFamily="18" charset="0"/>
              </a:rPr>
              <a:t>формирование содержания мониторингов в области развития школьного спорта, в том числе деятельности школьных спортивных клубов;</a:t>
            </a:r>
          </a:p>
          <a:p>
            <a:pPr>
              <a:buFont typeface="Wingdings" pitchFamily="2" charset="2"/>
              <a:buChar char="ü"/>
            </a:pPr>
            <a:r>
              <a:rPr lang="ru-RU" b="0" dirty="0" smtClean="0">
                <a:latin typeface="Liberation Serif" pitchFamily="18" charset="0"/>
              </a:rPr>
              <a:t>проведение образовательно-просветительских мероприятий для обучающихся  и сотрудников ШСК: различные мастер-классы от тренеров и прославленных спортсменов школы, обучающие практико-ориентированные семинары, товарищеские встречи и т.д. </a:t>
            </a:r>
            <a:endParaRPr lang="ru-RU" b="0" dirty="0">
              <a:latin typeface="Liberation Serif" pitchFamily="18" charset="0"/>
            </a:endParaRPr>
          </a:p>
        </p:txBody>
      </p:sp>
      <p:pic>
        <p:nvPicPr>
          <p:cNvPr id="4098" name="Picture 2" descr="Реалистичный спортивный инвентарь на белом фоне | Премиум векторы"/>
          <p:cNvPicPr>
            <a:picLocks noChangeAspect="1" noChangeArrowheads="1"/>
          </p:cNvPicPr>
          <p:nvPr/>
        </p:nvPicPr>
        <p:blipFill>
          <a:blip r:embed="rId2" cstate="print"/>
          <a:srcRect t="13725" b="12159"/>
          <a:stretch>
            <a:fillRect/>
          </a:stretch>
        </p:blipFill>
        <p:spPr bwMode="auto">
          <a:xfrm>
            <a:off x="0" y="0"/>
            <a:ext cx="2203054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2840" y="0"/>
            <a:ext cx="8841160" cy="711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Liberation Serif" pitchFamily="18" charset="0"/>
              </a:rPr>
              <a:t>Опыт взаимодействия с МОО АГО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296853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08720"/>
            <a:ext cx="2857500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772816"/>
            <a:ext cx="2732088" cy="466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056784" cy="13716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3713"/>
          <a:stretch>
            <a:fillRect/>
          </a:stretch>
        </p:blipFill>
        <p:spPr bwMode="auto">
          <a:xfrm>
            <a:off x="1403648" y="2852936"/>
            <a:ext cx="6370637" cy="28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898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7128792" cy="9361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Liberation Serif" pitchFamily="18" charset="0"/>
              </a:rPr>
              <a:t>Статья  28   Федерального закона от 04.12.2007 № 329-ФЗ </a:t>
            </a:r>
            <a:br>
              <a:rPr lang="ru-RU" sz="1800" b="1" dirty="0" smtClean="0">
                <a:latin typeface="Liberation Serif" pitchFamily="18" charset="0"/>
              </a:rPr>
            </a:br>
            <a:r>
              <a:rPr lang="ru-RU" sz="1800" b="1" dirty="0" smtClean="0">
                <a:latin typeface="Liberation Serif" pitchFamily="18" charset="0"/>
              </a:rPr>
              <a:t>«О физической культуре и спорте в Российской Федерации»</a:t>
            </a:r>
            <a:endParaRPr lang="ru-RU" sz="1800" b="1" dirty="0">
              <a:latin typeface="Liberation Serif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268760"/>
            <a:ext cx="8352928" cy="435334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>
                <a:latin typeface="Liberation Serif" pitchFamily="18" charset="0"/>
              </a:rPr>
              <a:t>2. Организация физического воспитания и образования в образовательных организациях включает в себя: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1) проведение обязательных занятий физической культурой и спортом в пределах основных образовательных программ, а также дополнительных (факультативных) занятий физической культурой и спортом в пределах дополнительных общеобразовательных программ;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(2) создание условий, в том числе </a:t>
            </a:r>
            <a:r>
              <a:rPr lang="ru-RU" sz="1500" b="0" u="sng" dirty="0" smtClean="0">
                <a:latin typeface="Liberation Serif" pitchFamily="18" charset="0"/>
                <a:hlinkClick r:id="rId2"/>
              </a:rPr>
              <a:t>обеспечение</a:t>
            </a:r>
            <a:r>
              <a:rPr lang="ru-RU" sz="1500" b="0" dirty="0" smtClean="0">
                <a:latin typeface="Liberation Serif" pitchFamily="18" charset="0"/>
              </a:rPr>
              <a:t> спортивным инвентарем и оборудованием, для проведения комплексных мероприятий по физическому развитию и физической подготовке обучающихся;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3) формирование у обучающихся двигательных навыков, знаний о физической культуре с учетом индивидуальных способностей и состояния здоровья, создание условий для вовлечения обучающихся в занятия физической культурой и спортом;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4) осуществление физкультурных мероприятий во время учебных и </a:t>
            </a:r>
            <a:r>
              <a:rPr lang="ru-RU" sz="1500" b="0" dirty="0" err="1" smtClean="0">
                <a:latin typeface="Liberation Serif" pitchFamily="18" charset="0"/>
              </a:rPr>
              <a:t>внеучебных</a:t>
            </a:r>
            <a:r>
              <a:rPr lang="ru-RU" sz="1500" b="0" dirty="0" smtClean="0">
                <a:latin typeface="Liberation Serif" pitchFamily="18" charset="0"/>
              </a:rPr>
              <a:t> занятий;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5) проведение медицинского контроля за организацией физического воспитания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;6) формирование ответственного отношения родителей (лиц, их заменяющих) к здоровью детей и их физическому воспитанию;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7) проведение ежегодного мониторинга физической подготовленности и физического развития обучающихся;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8) содействие организации и проведению спортивных мероприятий с участием обучающихся;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9) </a:t>
            </a:r>
            <a:r>
              <a:rPr lang="ru-RU" sz="1500" u="sng" dirty="0" smtClean="0">
                <a:latin typeface="Liberation Serif" pitchFamily="18" charset="0"/>
              </a:rPr>
              <a:t>содействие развитию и популяризации школьного спорта </a:t>
            </a:r>
            <a:r>
              <a:rPr lang="ru-RU" sz="1500" b="0" dirty="0" smtClean="0">
                <a:latin typeface="Liberation Serif" pitchFamily="18" charset="0"/>
              </a:rPr>
              <a:t>и студенческого спорта;</a:t>
            </a:r>
          </a:p>
          <a:p>
            <a:pPr>
              <a:spcAft>
                <a:spcPts val="0"/>
              </a:spcAft>
            </a:pPr>
            <a:r>
              <a:rPr lang="ru-RU" sz="1500" b="0" dirty="0" smtClean="0">
                <a:latin typeface="Liberation Serif" pitchFamily="18" charset="0"/>
              </a:rPr>
              <a:t>10) участие обучающихся в международных спортивных мероприятиях, в том числе во Всемирных универсиадах и официальных спортивных соревнованиях.</a:t>
            </a:r>
          </a:p>
          <a:p>
            <a:endParaRPr lang="ru-RU" sz="1500" b="0" dirty="0"/>
          </a:p>
        </p:txBody>
      </p:sp>
      <p:pic>
        <p:nvPicPr>
          <p:cNvPr id="2050" name="Picture 2" descr="https://s-a-r.ru/wp-content/uploads/2019/07/F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883702" cy="14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2718"/>
            <a:ext cx="7056784" cy="75600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Liberation Serif" pitchFamily="18" charset="0"/>
              </a:rPr>
              <a:t>Статьей 27 Федерального  закона от 29.12.2012 № 273-ФЗ «Об образовании в Российской Федерации»</a:t>
            </a:r>
            <a:endParaRPr lang="ru-RU" sz="2000" b="1" dirty="0">
              <a:latin typeface="Liberation Serif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31640" y="908721"/>
            <a:ext cx="7560840" cy="2088231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Liberation Serif" pitchFamily="18" charset="0"/>
              </a:rPr>
              <a:t>2. </a:t>
            </a:r>
            <a:r>
              <a:rPr lang="ru-RU" sz="1800" dirty="0" smtClean="0">
                <a:latin typeface="Liberation Serif" pitchFamily="18" charset="0"/>
              </a:rPr>
              <a:t>Образовательная организация может иметь в своей структуре различные структурные подразделения, обеспечивающие осуществление образовательной деятельности с учетом уровня, вида и направленности реализуемых образовательных программ, формы обучения и режима пребывания обучающихся </a:t>
            </a:r>
            <a:r>
              <a:rPr lang="ru-RU" sz="1800" b="0" dirty="0" smtClean="0">
                <a:latin typeface="Liberation Serif" pitchFamily="18" charset="0"/>
              </a:rPr>
              <a:t>(филиалы, представительства, отделения, факультеты, институты, центры, кафедры, подготовительные отделения и курсы, научно-исследовательские, методические и учебно-методические подразделения, лаборатории, конструкторские </a:t>
            </a:r>
            <a:r>
              <a:rPr lang="ru-RU" sz="1800" b="0" u="sng" dirty="0" smtClean="0">
                <a:latin typeface="Liberation Serif" pitchFamily="18" charset="0"/>
                <a:hlinkClick r:id="rId2"/>
              </a:rPr>
              <a:t>бюро</a:t>
            </a:r>
            <a:r>
              <a:rPr lang="ru-RU" sz="1800" b="0" dirty="0" smtClean="0">
                <a:latin typeface="Liberation Serif" pitchFamily="18" charset="0"/>
              </a:rPr>
              <a:t>, учебно-производственные комплексы, учебные и учебно-производственные мастерские, клиники, учебно-опытные хозяйства, учебные полигоны, учебные базы практики, учебно-демонстрационные центры, учебные театры, выставочные залы, учебные цирковые манежи, учебные танцевальные и оперные студии, учебные концертные залы, художественно-творческие мастерские, библиотеки, музеи, спортивные клубы, студенческие спортивные клубы, </a:t>
            </a:r>
            <a:r>
              <a:rPr lang="ru-RU" sz="1800" u="sng" dirty="0" smtClean="0">
                <a:latin typeface="Liberation Serif" pitchFamily="18" charset="0"/>
              </a:rPr>
              <a:t>школьные спортивные клубы</a:t>
            </a:r>
            <a:r>
              <a:rPr lang="ru-RU" sz="1800" b="0" dirty="0" smtClean="0">
                <a:latin typeface="Liberation Serif" pitchFamily="18" charset="0"/>
              </a:rPr>
              <a:t>, общежития, интернаты, </a:t>
            </a:r>
            <a:r>
              <a:rPr lang="ru-RU" sz="1800" b="0" u="sng" dirty="0" smtClean="0">
                <a:latin typeface="Liberation Serif" pitchFamily="18" charset="0"/>
                <a:hlinkClick r:id="rId3"/>
              </a:rPr>
              <a:t>психологические</a:t>
            </a:r>
            <a:r>
              <a:rPr lang="ru-RU" sz="1800" b="0" dirty="0" smtClean="0">
                <a:latin typeface="Liberation Serif" pitchFamily="18" charset="0"/>
              </a:rPr>
              <a:t> и социально-педагогические службы, обеспечивающие социальную адаптацию и реабилитацию нуждающихся в ней обучающихся, и иные предусмотренные локальными нормативными актами образовательной организации структурные подразделения).</a:t>
            </a:r>
            <a:endParaRPr lang="ru-RU" sz="1800" dirty="0">
              <a:latin typeface="Liberation Serif" pitchFamily="18" charset="0"/>
            </a:endParaRPr>
          </a:p>
        </p:txBody>
      </p:sp>
      <p:pic>
        <p:nvPicPr>
          <p:cNvPr id="4" name="Picture 2" descr="МОУ СШ №61 г.Волгоград - Закон об образован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75656" cy="192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297" r="44937" b="15719"/>
          <a:stretch>
            <a:fillRect/>
          </a:stretch>
        </p:blipFill>
        <p:spPr bwMode="auto">
          <a:xfrm>
            <a:off x="0" y="188640"/>
            <a:ext cx="892780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0825" y="548680"/>
            <a:ext cx="8893175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Муниципальный ресурсный центр методического сопровождения и развития школьного спорта при МАОУ ДО «СШ» №25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346941" cy="422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683994"/>
          </a:xfrm>
        </p:spPr>
        <p:txBody>
          <a:bodyPr/>
          <a:lstStyle/>
          <a:p>
            <a:pPr algn="ctr"/>
            <a:r>
              <a:rPr lang="ru-RU" b="1" dirty="0" smtClean="0">
                <a:latin typeface="Liberation Serif" pitchFamily="18" charset="0"/>
              </a:rPr>
              <a:t>ДЕЯТЕЛЬНОСТЬ шск</a:t>
            </a:r>
            <a:endParaRPr lang="ru-RU" b="1" dirty="0"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373563"/>
          </a:xfrm>
        </p:spPr>
        <p:txBody>
          <a:bodyPr/>
          <a:lstStyle/>
          <a:p>
            <a:r>
              <a:rPr lang="ru-RU" dirty="0" smtClean="0">
                <a:latin typeface="Liberation Serif" pitchFamily="18" charset="0"/>
              </a:rPr>
              <a:t>	Организации и проведения спортивно-массовой и физкультурно-оздоровительной работы в общеобразовательных организациях во внеурочное время.</a:t>
            </a:r>
          </a:p>
          <a:p>
            <a:pPr algn="just"/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4" name="Picture 4" descr="Школьный спортивный клуб | ГБОУ СОШ № 5 г.Сызр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05672"/>
            <a:ext cx="4679851" cy="29523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564904"/>
            <a:ext cx="3744416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Liberation Serif" pitchFamily="18" charset="0"/>
              </a:rPr>
              <a:t>по программам внеурочной деятельности 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1098 человек</a:t>
            </a:r>
            <a:endParaRPr lang="ru-RU" b="1" dirty="0" smtClean="0">
              <a:solidFill>
                <a:schemeClr val="tx1"/>
              </a:solidFill>
              <a:latin typeface="Liberation Serif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2564904"/>
            <a:ext cx="3744416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Liberation Serif" pitchFamily="18" charset="0"/>
              </a:rPr>
              <a:t>по программам дополнительного образования</a:t>
            </a:r>
          </a:p>
          <a:p>
            <a:pPr algn="ctr"/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Liberation Serif" pitchFamily="18" charset="0"/>
              </a:rPr>
              <a:t>1143 человека</a:t>
            </a:r>
          </a:p>
          <a:p>
            <a:pPr algn="ctr"/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Школьный спортивный клу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85184"/>
            <a:ext cx="2042683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9720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Liberation Serif" pitchFamily="18" charset="0"/>
              </a:rPr>
              <a:t>Развитие Школьных спортивных клубов</a:t>
            </a:r>
            <a:br>
              <a:rPr lang="ru-RU" sz="2800" b="1" dirty="0" smtClean="0">
                <a:latin typeface="Liberation Serif" pitchFamily="18" charset="0"/>
              </a:rPr>
            </a:br>
            <a:r>
              <a:rPr lang="ru-RU" sz="2800" b="1" dirty="0" smtClean="0">
                <a:latin typeface="Liberation Serif" pitchFamily="18" charset="0"/>
              </a:rPr>
              <a:t>в АРТЕМОВСКОМ ГОРОДСКОМ ОКРУГе</a:t>
            </a:r>
            <a:endParaRPr lang="ru-RU" sz="2800" b="1" dirty="0">
              <a:latin typeface="Liberation Serif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752528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Liberation Serif" pitchFamily="18" charset="0"/>
              </a:rPr>
              <a:t> </a:t>
            </a:r>
            <a:r>
              <a:rPr lang="ru-RU" b="0" dirty="0" smtClean="0">
                <a:latin typeface="Liberation Serif" pitchFamily="18" charset="0"/>
              </a:rPr>
              <a:t>на 01.09.2023г. – ШСК созданы на базе 100% Муниципальных общеобразовательных организаций Артемовского городского округа;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 ШСК, созданные в качестве структурного подразделения – 18 клубов;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 </a:t>
            </a:r>
            <a:r>
              <a:rPr lang="ru-RU" b="0" dirty="0" smtClean="0">
                <a:latin typeface="Liberation Serif" pitchFamily="18" charset="0"/>
              </a:rPr>
              <a:t>О</a:t>
            </a:r>
            <a:r>
              <a:rPr lang="ru-RU" b="0" dirty="0" smtClean="0">
                <a:latin typeface="Liberation Serif" pitchFamily="18" charset="0"/>
              </a:rPr>
              <a:t>хват </a:t>
            </a:r>
            <a:r>
              <a:rPr lang="ru-RU" b="0" dirty="0" smtClean="0">
                <a:latin typeface="Liberation Serif" pitchFamily="18" charset="0"/>
              </a:rPr>
              <a:t>обучающихся </a:t>
            </a:r>
            <a:r>
              <a:rPr lang="ru-RU" b="0" dirty="0" smtClean="0">
                <a:latin typeface="Liberation Serif" pitchFamily="18" charset="0"/>
              </a:rPr>
              <a:t>– 2241 человек, увеличение на 882 человека в сравнении с предыдущим 2022-2023 </a:t>
            </a:r>
            <a:r>
              <a:rPr lang="ru-RU" b="0" dirty="0" smtClean="0">
                <a:latin typeface="Liberation Serif" pitchFamily="18" charset="0"/>
              </a:rPr>
              <a:t>у</a:t>
            </a:r>
            <a:r>
              <a:rPr lang="ru-RU" b="0" dirty="0" smtClean="0">
                <a:latin typeface="Liberation Serif" pitchFamily="18" charset="0"/>
              </a:rPr>
              <a:t>чебным годом;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Учет  обучающихся: заявления о зачислении в ШСК, приказ руководител</a:t>
            </a:r>
            <a:r>
              <a:rPr lang="ru-RU" b="0" dirty="0" smtClean="0">
                <a:latin typeface="Liberation Serif" pitchFamily="18" charset="0"/>
              </a:rPr>
              <a:t>я МОО о зачислении в ШСК, журналы учета;</a:t>
            </a:r>
            <a:endParaRPr lang="ru-RU" b="0" dirty="0" smtClean="0">
              <a:latin typeface="Liberation Serif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Зачисление </a:t>
            </a:r>
            <a:r>
              <a:rPr lang="ru-RU" b="0" dirty="0" smtClean="0">
                <a:latin typeface="Liberation Serif" pitchFamily="18" charset="0"/>
              </a:rPr>
              <a:t>в ШСК - на основании заявления издается </a:t>
            </a:r>
            <a:r>
              <a:rPr lang="ru-RU" b="0" dirty="0" smtClean="0">
                <a:latin typeface="Liberation Serif" pitchFamily="18" charset="0"/>
              </a:rPr>
              <a:t>приказ </a:t>
            </a:r>
            <a:r>
              <a:rPr lang="ru-RU" b="0" dirty="0" smtClean="0">
                <a:latin typeface="Liberation Serif" pitchFamily="18" charset="0"/>
              </a:rPr>
              <a:t>руководителя МОО АГО</a:t>
            </a:r>
          </a:p>
          <a:p>
            <a:pPr algn="just">
              <a:buFont typeface="Wingdings" pitchFamily="2" charset="2"/>
              <a:buChar char="Ø"/>
            </a:pPr>
            <a:r>
              <a:rPr lang="ru-RU" b="0" dirty="0" smtClean="0">
                <a:latin typeface="Liberation Serif" pitchFamily="18" charset="0"/>
              </a:rPr>
              <a:t> </a:t>
            </a:r>
            <a:r>
              <a:rPr lang="ru-RU" b="0" dirty="0" smtClean="0">
                <a:latin typeface="Liberation Serif" pitchFamily="18" charset="0"/>
              </a:rPr>
              <a:t>Виды спорта, развиваемые в ШСК: баскетбол, волейбол, пионербол, футбол, самбо, шашки, шахматы, лыжные гонки, </a:t>
            </a:r>
            <a:r>
              <a:rPr lang="ru-RU" b="0" dirty="0" err="1" smtClean="0">
                <a:latin typeface="Liberation Serif" pitchFamily="18" charset="0"/>
              </a:rPr>
              <a:t>флорбол</a:t>
            </a:r>
            <a:r>
              <a:rPr lang="ru-RU" b="0" dirty="0" smtClean="0">
                <a:latin typeface="Liberation Serif" pitchFamily="18" charset="0"/>
              </a:rPr>
              <a:t>, бокс, настольный теннис, спортивный туризм, а так же ГТО, ОФП, спортивные и подвижные игры.</a:t>
            </a:r>
          </a:p>
          <a:p>
            <a:endParaRPr lang="ru-RU" b="0" dirty="0">
              <a:latin typeface="Liberation Serif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Liberation Serif" pitchFamily="18" charset="0"/>
              </a:rPr>
              <a:t>Мониторинг раздела ШСК в на официальном сайте МОО</a:t>
            </a:r>
            <a:endParaRPr lang="ru-RU" sz="2400" b="1" dirty="0">
              <a:latin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464496" cy="6165304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latin typeface="Liberation Serif" pitchFamily="18" charset="0"/>
              </a:rPr>
              <a:t>На начало 2023-2024 учебного года:</a:t>
            </a:r>
          </a:p>
          <a:p>
            <a:r>
              <a:rPr lang="ru-RU" sz="1200" b="0" dirty="0" smtClean="0">
                <a:latin typeface="Liberation Serif" pitchFamily="18" charset="0"/>
              </a:rPr>
              <a:t>- приказ о создании школьного спортивного клуба и назначении руководителя представлен у всех МОО.</a:t>
            </a:r>
          </a:p>
          <a:p>
            <a:r>
              <a:rPr lang="ru-RU" sz="1200" b="0" dirty="0" smtClean="0">
                <a:latin typeface="Liberation Serif" pitchFamily="18" charset="0"/>
              </a:rPr>
              <a:t>- внесение изменений в приказ (при смене руководителя клуба) отсутствует у МБОУ «СОШ №2», МАОУ СОШ №56.  </a:t>
            </a:r>
          </a:p>
          <a:p>
            <a:r>
              <a:rPr lang="ru-RU" sz="1200" b="0" dirty="0" smtClean="0">
                <a:latin typeface="Liberation Serif" pitchFamily="18" charset="0"/>
              </a:rPr>
              <a:t>- свидетельство о внесении школьного спортивного клуба во Всероссийский реестр школьных спортивных клубов – отсутствует у МБОУ «СОШ №3», МБОУ «СОШ №19»;</a:t>
            </a:r>
          </a:p>
          <a:p>
            <a:r>
              <a:rPr lang="ru-RU" sz="1200" b="0" dirty="0" smtClean="0">
                <a:latin typeface="Liberation Serif" pitchFamily="18" charset="0"/>
              </a:rPr>
              <a:t>- информация о составе клуба и его руководителе – представлена в 100% МОО;</a:t>
            </a:r>
          </a:p>
          <a:p>
            <a:r>
              <a:rPr lang="ru-RU" sz="1200" b="0" dirty="0" smtClean="0">
                <a:latin typeface="Liberation Serif" pitchFamily="18" charset="0"/>
              </a:rPr>
              <a:t>- календарный план работы на 2023-2024 учебный год, включая календарный план спортивно-массовой, физкультурно-оздоровительной, секционной и досуговой работы на учебный год; план спортивно-массовых, физкультурно-спортивных и социально-значимых мероприятий на учебный год представлено у 100 % МОО, за исключением МБОУ «СОШ  №6»;</a:t>
            </a:r>
          </a:p>
          <a:p>
            <a:r>
              <a:rPr lang="ru-RU" sz="1200" b="0" dirty="0" smtClean="0">
                <a:latin typeface="Liberation Serif" pitchFamily="18" charset="0"/>
              </a:rPr>
              <a:t>- актуальное расписание спортивных работы секций на 2023-2024 учебный год – представлено у 100 % МОО, за исключением МБОУ «СОШ  №6»;</a:t>
            </a:r>
          </a:p>
          <a:p>
            <a:pPr>
              <a:buFontTx/>
              <a:buChar char="-"/>
            </a:pPr>
            <a:r>
              <a:rPr lang="ru-RU" sz="1200" b="0" dirty="0" smtClean="0">
                <a:latin typeface="Liberation Serif" pitchFamily="18" charset="0"/>
              </a:rPr>
              <a:t>отчеты о деятельности ШСК за предыдущий 2022-2023 учебный год – отсутствует у МБОУ «СОШ №6», МБОУ «СОШ №17», МБОУ «СОШ №19»;</a:t>
            </a:r>
          </a:p>
          <a:p>
            <a:pPr>
              <a:buFontTx/>
              <a:buChar char="-"/>
            </a:pPr>
            <a:r>
              <a:rPr lang="ru-RU" sz="1200" b="0" dirty="0" smtClean="0">
                <a:latin typeface="Liberation Serif" pitchFamily="18" charset="0"/>
              </a:rPr>
              <a:t>- Результаты и итоги участия ШСК МОО в соревнованиях, информация о проведении мероприятий по плану работы ШСК - новостная лента обновляется у 100% МОО, в разделе ШСК так же имеется ссылка на </a:t>
            </a:r>
            <a:r>
              <a:rPr lang="ru-RU" sz="1200" b="0" dirty="0" err="1" smtClean="0">
                <a:latin typeface="Liberation Serif" pitchFamily="18" charset="0"/>
              </a:rPr>
              <a:t>госпаблик</a:t>
            </a:r>
            <a:r>
              <a:rPr lang="ru-RU" sz="1200" b="0" dirty="0" smtClean="0">
                <a:latin typeface="Liberation Serif" pitchFamily="18" charset="0"/>
              </a:rPr>
              <a:t> МОО.</a:t>
            </a:r>
          </a:p>
          <a:p>
            <a:pPr algn="ctr"/>
            <a:endParaRPr lang="ru-RU" sz="1100" dirty="0" smtClean="0">
              <a:latin typeface="Liberation Serif" pitchFamily="18" charset="0"/>
            </a:endParaRPr>
          </a:p>
          <a:p>
            <a:r>
              <a:rPr lang="ru-RU" sz="1100" b="0" dirty="0" smtClean="0">
                <a:latin typeface="Liberation Serif" pitchFamily="18" charset="0"/>
              </a:rPr>
              <a:t> </a:t>
            </a:r>
            <a:endParaRPr lang="ru-RU" sz="1000" b="0" dirty="0">
              <a:latin typeface="Liberation Serif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980728"/>
            <a:ext cx="4248472" cy="561662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3700" dirty="0" smtClean="0">
                <a:latin typeface="Liberation Serif" pitchFamily="18" charset="0"/>
              </a:rPr>
              <a:t>На конец 2023-2024 учебного года</a:t>
            </a:r>
          </a:p>
          <a:p>
            <a:r>
              <a:rPr lang="ru-RU" sz="3700" b="0" dirty="0" smtClean="0">
                <a:latin typeface="Liberation Serif" pitchFamily="18" charset="0"/>
              </a:rPr>
              <a:t>- приказ о создании школьного спортивного клуба и назначении руководителя представлен у всех МОО.</a:t>
            </a:r>
          </a:p>
          <a:p>
            <a:r>
              <a:rPr lang="ru-RU" sz="3700" b="0" dirty="0" smtClean="0">
                <a:latin typeface="Liberation Serif" pitchFamily="18" charset="0"/>
              </a:rPr>
              <a:t>- внесение изменений в приказ (при смене руководителя клуба) представлен у всех МОО, у кого были внесены изменения.  </a:t>
            </a:r>
          </a:p>
          <a:p>
            <a:r>
              <a:rPr lang="ru-RU" sz="3700" b="0" dirty="0" smtClean="0">
                <a:latin typeface="Liberation Serif" pitchFamily="18" charset="0"/>
              </a:rPr>
              <a:t>- свидетельство о внесении школьного спортивного клуба во Всероссийский реестр школьных спортивных клубов представлен у 100% МОО»;</a:t>
            </a:r>
          </a:p>
          <a:p>
            <a:r>
              <a:rPr lang="ru-RU" sz="3700" b="0" dirty="0" smtClean="0">
                <a:latin typeface="Liberation Serif" pitchFamily="18" charset="0"/>
              </a:rPr>
              <a:t>- информация о составе клуба и его руководителе – представлена в 100% МОО;</a:t>
            </a:r>
          </a:p>
          <a:p>
            <a:r>
              <a:rPr lang="ru-RU" sz="3700" b="0" dirty="0" smtClean="0">
                <a:latin typeface="Liberation Serif" pitchFamily="18" charset="0"/>
              </a:rPr>
              <a:t>- календарный план работы на 2023-2024 учебный год, включая календарный план спортивно-массовой, физкультурно-оздоровительной, секционной и досуговой работы на учебный год; план спортивно-массовых, физкультурно-спортивных и социально-значимых мероприятий на учебный год представлено у 100 % МОО;</a:t>
            </a:r>
          </a:p>
          <a:p>
            <a:r>
              <a:rPr lang="ru-RU" sz="3700" b="0" dirty="0" smtClean="0">
                <a:latin typeface="Liberation Serif" pitchFamily="18" charset="0"/>
              </a:rPr>
              <a:t>- актуальное расписание спортивных работы секций на 2023-2024 учебный год – представлено у 100 % МОО;</a:t>
            </a:r>
          </a:p>
          <a:p>
            <a:r>
              <a:rPr lang="ru-RU" sz="3700" b="0" dirty="0" smtClean="0">
                <a:latin typeface="Liberation Serif" pitchFamily="18" charset="0"/>
              </a:rPr>
              <a:t>- отчеты о деятельности ШСК за предыдущий 2022-2023 учебный год – представлено у 100 % МОО;</a:t>
            </a:r>
          </a:p>
          <a:p>
            <a:r>
              <a:rPr lang="ru-RU" sz="3700" b="0" dirty="0" smtClean="0">
                <a:latin typeface="Liberation Serif" pitchFamily="18" charset="0"/>
              </a:rPr>
              <a:t> - Результаты и итоги участия ШСК МОО в соревнованиях, информация о проведении мероприятий по плану работы ШСК - новостная лента обновляется у 100% МОО, в разделе ШСК так же имеется ссылка на </a:t>
            </a:r>
            <a:r>
              <a:rPr lang="ru-RU" sz="3700" b="0" dirty="0" err="1" smtClean="0">
                <a:latin typeface="Liberation Serif" pitchFamily="18" charset="0"/>
              </a:rPr>
              <a:t>госпаблик</a:t>
            </a:r>
            <a:r>
              <a:rPr lang="ru-RU" sz="3700" b="0" dirty="0" smtClean="0">
                <a:latin typeface="Liberation Serif" pitchFamily="18" charset="0"/>
              </a:rPr>
              <a:t> МОО.</a:t>
            </a:r>
          </a:p>
          <a:p>
            <a:endParaRPr lang="ru-RU" sz="3400" b="0" dirty="0" smtClean="0">
              <a:latin typeface="Liberation Serif" pitchFamily="18" charset="0"/>
            </a:endParaRPr>
          </a:p>
          <a:p>
            <a:pPr algn="ctr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695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6" descr="Школьный спортивный клу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633864"/>
            <a:ext cx="281688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Школьный спортивный клуб «Лидер» — МУНИЦИПАЛЬНОЕ ОБЩЕОБРАЗОВАТЕЛЬНОЕ  УЧРЕЖДЕНИЕ СРЕДНЯЯ ОБЩЕОБРАЗОВАТЕЛЬНАЯ ШКОЛА №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374" y="5295046"/>
            <a:ext cx="1475656" cy="1475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50405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Liberation Serif" pitchFamily="18" charset="0"/>
              </a:rPr>
              <a:t>Мониторинг наличия стенда ШСК в МОО и размещенной на нем информации</a:t>
            </a:r>
            <a:endParaRPr lang="ru-RU" sz="2000" b="1" dirty="0">
              <a:latin typeface="Liberation Serif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83568" y="692696"/>
            <a:ext cx="4104456" cy="5472608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latin typeface="Liberation Serif" pitchFamily="18" charset="0"/>
              </a:rPr>
              <a:t>На начало 2023-2024 учебного года</a:t>
            </a:r>
          </a:p>
          <a:p>
            <a:r>
              <a:rPr lang="ru-RU" sz="1100" b="0" dirty="0" smtClean="0">
                <a:latin typeface="Liberation Serif" pitchFamily="18" charset="0"/>
              </a:rPr>
              <a:t>На </a:t>
            </a:r>
            <a:r>
              <a:rPr lang="ru-RU" sz="1050" b="0" dirty="0" smtClean="0">
                <a:latin typeface="Liberation Serif" pitchFamily="18" charset="0"/>
              </a:rPr>
              <a:t>стендах ШСК в образовательных организациях представлены: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название ШСК – 100% МОО;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девиз ШСК – 100% МОО;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эмблемы ШСК – 100% МОО;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положение о ШСК – отсутствовало на момент выезда МБОУ «СОШ №3»;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приказ об открытии ШСК – отсутствовал на момент выезда МАОУ «СОШ№12»;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список членов ШСК – 100% МОО;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расписание занятий кружков и секций на учебный год, с указанием ФИО руководителей секций – 100% МОО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план работы клуба на учебный год  - отсутствовал на момент выезда МАОУ «Лицей №21», МАОУ «СОШ№12»;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календарный план спортивных, физкультурно-массовых и др. мероприятий клуба -отсутствовал на момент выезда МАОУ «Лицей №21», МАОУ «СОШ№12», МАОУ «СОШ №1»;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достижения членов клуба – представлены в виде фото, грамот в 100% МОО;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анонсы мероприятий – не представлены;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ссылки на необходимые информационные ресурсы (например, сайт (раздел на сайте МОО) ШСК, портал ГТО и т.д.) – не представлены;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алгоритм действий для участия в спортивно-массовых мероприятиях – не представлены;</a:t>
            </a:r>
          </a:p>
          <a:p>
            <a:r>
              <a:rPr lang="ru-RU" sz="1050" b="0" dirty="0" smtClean="0">
                <a:latin typeface="Liberation Serif" pitchFamily="18" charset="0"/>
              </a:rPr>
              <a:t>- контакты - не представлены.</a:t>
            </a:r>
          </a:p>
          <a:p>
            <a:pPr algn="ctr"/>
            <a:endParaRPr lang="ru-RU" sz="900" dirty="0" smtClean="0">
              <a:latin typeface="Liberation Serif" pitchFamily="18" charset="0"/>
            </a:endParaRPr>
          </a:p>
          <a:p>
            <a:r>
              <a:rPr lang="ru-RU" sz="900" b="0" dirty="0" smtClean="0">
                <a:latin typeface="Liberation Serif" pitchFamily="18" charset="0"/>
              </a:rPr>
              <a:t> </a:t>
            </a:r>
            <a:endParaRPr lang="ru-RU" sz="800" b="0" dirty="0">
              <a:latin typeface="Liberation Serif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764704"/>
            <a:ext cx="4176464" cy="547260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800" dirty="0" smtClean="0">
                <a:latin typeface="Liberation Serif" pitchFamily="18" charset="0"/>
              </a:rPr>
              <a:t>На конец 2023-2024 учебного года</a:t>
            </a:r>
          </a:p>
          <a:p>
            <a:r>
              <a:rPr lang="ru-RU" sz="4200" dirty="0" smtClean="0">
                <a:latin typeface="Liberation Serif" pitchFamily="18" charset="0"/>
              </a:rPr>
              <a:t>-</a:t>
            </a:r>
            <a:r>
              <a:rPr lang="ru-RU" sz="4200" b="0" dirty="0" smtClean="0">
                <a:latin typeface="Liberation Serif" pitchFamily="18" charset="0"/>
              </a:rPr>
              <a:t>. На стендах ШСК в образовательных организациях представлены: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название ШСК –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девиз ШСК –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эмблемы ШСК –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положение о ШСК – 100% МОО;;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приказ об открытии ШСК –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список членов ШСК –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расписание занятий кружков и секций на учебный год, с указанием ФИО руководителей секций – 100% МОО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план работы клуба на учебный год  - 100%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календарный план спортивных, физкультурно-массовых и др. мероприятий клуба - 100%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достижения членов клуба – представлены в виде фото, грамот в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анонсы мероприятий – представлены в виде планов в 100% МОО;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ссылки на необходимые информационные ресурсы (например, сайт (раздел на сайте МОО) ШСК, портал ГТО и т.д.) – не представлены – рекомендовано разместить на стенде QR – код на раздел ШСК на сайте, для получения более полной информации;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алгоритм действий для участия в спортивно-массовых мероприятиях – не представлены;</a:t>
            </a:r>
          </a:p>
          <a:p>
            <a:r>
              <a:rPr lang="ru-RU" sz="4200" b="0" dirty="0" smtClean="0">
                <a:latin typeface="Liberation Serif" pitchFamily="18" charset="0"/>
              </a:rPr>
              <a:t>- контакты - не представлены.</a:t>
            </a:r>
          </a:p>
          <a:p>
            <a:endParaRPr lang="ru-RU" sz="4200" b="0" dirty="0" smtClean="0">
              <a:latin typeface="Liberation Serif" pitchFamily="18" charset="0"/>
            </a:endParaRPr>
          </a:p>
          <a:p>
            <a:pPr algn="ctr"/>
            <a:endParaRPr lang="ru-RU" sz="4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69579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975</TotalTime>
  <Words>1542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«Анализ деятельности муниципального Ресурсного центра методического сопровождения и развития школьного спорта»</vt:lpstr>
      <vt:lpstr>Статья  28   Федерального закона от 04.12.2007 № 329-ФЗ  «О физической культуре и спорте в Российской Федерации»</vt:lpstr>
      <vt:lpstr>Статьей 27 Федерального  закона от 29.12.2012 № 273-ФЗ «Об образовании в Российской Федерации»</vt:lpstr>
      <vt:lpstr>Слайд 4</vt:lpstr>
      <vt:lpstr>Муниципальный ресурсный центр методического сопровождения и развития школьного спорта при МАОУ ДО «СШ» №25</vt:lpstr>
      <vt:lpstr>ДЕЯТЕЛЬНОСТЬ шск</vt:lpstr>
      <vt:lpstr>Развитие Школьных спортивных клубов в АРТЕМОВСКОМ ГОРОДСКОМ ОКРУГе</vt:lpstr>
      <vt:lpstr>Мониторинг раздела ШСК в на официальном сайте МОО</vt:lpstr>
      <vt:lpstr>Мониторинг наличия стенда ШСК в МОО и размещенной на нем информации</vt:lpstr>
      <vt:lpstr>Направления деятельности ШСК аго за 2023-2024 учебный год</vt:lpstr>
      <vt:lpstr>Слайд 11</vt:lpstr>
      <vt:lpstr>Направления деятельности ресурсного центра на 2024-2025 учебный год:</vt:lpstr>
      <vt:lpstr>Опыт взаимодействия с МОО АГО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</dc:title>
  <dc:creator>ДЮСШ №25</dc:creator>
  <cp:lastModifiedBy>USER</cp:lastModifiedBy>
  <cp:revision>30</cp:revision>
  <dcterms:created xsi:type="dcterms:W3CDTF">2021-11-12T09:30:24Z</dcterms:created>
  <dcterms:modified xsi:type="dcterms:W3CDTF">2024-08-27T11:07:39Z</dcterms:modified>
</cp:coreProperties>
</file>